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12" r:id="rId1"/>
  </p:sldMasterIdLst>
  <p:sldIdLst>
    <p:sldId id="256" r:id="rId2"/>
    <p:sldId id="270" r:id="rId3"/>
    <p:sldId id="257" r:id="rId4"/>
    <p:sldId id="258" r:id="rId5"/>
    <p:sldId id="259" r:id="rId6"/>
    <p:sldId id="260" r:id="rId7"/>
    <p:sldId id="261" r:id="rId8"/>
    <p:sldId id="278" r:id="rId9"/>
    <p:sldId id="262" r:id="rId10"/>
    <p:sldId id="263" r:id="rId11"/>
    <p:sldId id="275" r:id="rId12"/>
    <p:sldId id="264" r:id="rId13"/>
    <p:sldId id="265" r:id="rId14"/>
    <p:sldId id="266" r:id="rId15"/>
    <p:sldId id="268" r:id="rId16"/>
    <p:sldId id="276" r:id="rId17"/>
    <p:sldId id="277" r:id="rId18"/>
    <p:sldId id="267" r:id="rId19"/>
    <p:sldId id="273" r:id="rId20"/>
    <p:sldId id="269" r:id="rId21"/>
    <p:sldId id="271" r:id="rId22"/>
    <p:sldId id="272" r:id="rId23"/>
    <p:sldId id="279" r:id="rId24"/>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11"/>
    <p:restoredTop sz="94705"/>
  </p:normalViewPr>
  <p:slideViewPr>
    <p:cSldViewPr snapToGrid="0" snapToObjects="1">
      <p:cViewPr varScale="1">
        <p:scale>
          <a:sx n="100" d="100"/>
          <a:sy n="100" d="100"/>
        </p:scale>
        <p:origin x="192" y="7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21041775-3688-0E4F-9439-F8A72DDB5A99}" type="datetimeFigureOut">
              <a:rPr lang="es-CO" smtClean="0"/>
              <a:t>4/07/19</a:t>
            </a:fld>
            <a:endParaRPr lang="es-CO"/>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s-CO"/>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B0CDACEA-0B86-1F4C-9596-7D4D4BAF1A33}" type="slidenum">
              <a:rPr lang="es-CO" smtClean="0"/>
              <a:t>‹Nº›</a:t>
            </a:fld>
            <a:endParaRPr lang="es-CO"/>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47340921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21041775-3688-0E4F-9439-F8A72DDB5A99}" type="datetimeFigureOut">
              <a:rPr lang="es-CO" smtClean="0"/>
              <a:t>4/07/19</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B0CDACEA-0B86-1F4C-9596-7D4D4BAF1A33}" type="slidenum">
              <a:rPr lang="es-CO" smtClean="0"/>
              <a:t>‹Nº›</a:t>
            </a:fld>
            <a:endParaRPr lang="es-CO"/>
          </a:p>
        </p:txBody>
      </p:sp>
    </p:spTree>
    <p:extLst>
      <p:ext uri="{BB962C8B-B14F-4D97-AF65-F5344CB8AC3E}">
        <p14:creationId xmlns:p14="http://schemas.microsoft.com/office/powerpoint/2010/main" val="2872634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21041775-3688-0E4F-9439-F8A72DDB5A99}" type="datetimeFigureOut">
              <a:rPr lang="es-CO" smtClean="0"/>
              <a:t>4/07/19</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B0CDACEA-0B86-1F4C-9596-7D4D4BAF1A33}" type="slidenum">
              <a:rPr lang="es-CO" smtClean="0"/>
              <a:t>‹Nº›</a:t>
            </a:fld>
            <a:endParaRPr lang="es-CO"/>
          </a:p>
        </p:txBody>
      </p:sp>
    </p:spTree>
    <p:extLst>
      <p:ext uri="{BB962C8B-B14F-4D97-AF65-F5344CB8AC3E}">
        <p14:creationId xmlns:p14="http://schemas.microsoft.com/office/powerpoint/2010/main" val="3454327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21041775-3688-0E4F-9439-F8A72DDB5A99}" type="datetimeFigureOut">
              <a:rPr lang="es-CO" smtClean="0"/>
              <a:t>4/07/19</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B0CDACEA-0B86-1F4C-9596-7D4D4BAF1A33}" type="slidenum">
              <a:rPr lang="es-CO" smtClean="0"/>
              <a:t>‹Nº›</a:t>
            </a:fld>
            <a:endParaRPr lang="es-CO"/>
          </a:p>
        </p:txBody>
      </p:sp>
    </p:spTree>
    <p:extLst>
      <p:ext uri="{BB962C8B-B14F-4D97-AF65-F5344CB8AC3E}">
        <p14:creationId xmlns:p14="http://schemas.microsoft.com/office/powerpoint/2010/main" val="33238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21041775-3688-0E4F-9439-F8A72DDB5A99}" type="datetimeFigureOut">
              <a:rPr lang="es-CO" smtClean="0"/>
              <a:t>4/07/19</a:t>
            </a:fld>
            <a:endParaRPr lang="es-CO"/>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s-CO"/>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B0CDACEA-0B86-1F4C-9596-7D4D4BAF1A33}" type="slidenum">
              <a:rPr lang="es-CO" smtClean="0"/>
              <a:t>‹Nº›</a:t>
            </a:fld>
            <a:endParaRPr lang="es-CO"/>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68849100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s-ES"/>
              <a:t>Haga clic para modificar el estilo de título del patrón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21041775-3688-0E4F-9439-F8A72DDB5A99}" type="datetimeFigureOut">
              <a:rPr lang="es-CO" smtClean="0"/>
              <a:t>4/07/19</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B0CDACEA-0B86-1F4C-9596-7D4D4BAF1A33}" type="slidenum">
              <a:rPr lang="es-CO" smtClean="0"/>
              <a:t>‹Nº›</a:t>
            </a:fld>
            <a:endParaRPr lang="es-CO"/>
          </a:p>
        </p:txBody>
      </p:sp>
    </p:spTree>
    <p:extLst>
      <p:ext uri="{BB962C8B-B14F-4D97-AF65-F5344CB8AC3E}">
        <p14:creationId xmlns:p14="http://schemas.microsoft.com/office/powerpoint/2010/main" val="83239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a:t>Editar los estilos de texto del patrón
Segundo nivel
Tercer nivel
Cuarto nivel
Quinto nivel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a:t>Editar los estilos de texto del patrón
Segundo nivel
Tercer nivel
Cuarto nivel
Quinto nivel</a:t>
            </a:r>
            <a:endParaRPr lang="en-US" dirty="0"/>
          </a:p>
        </p:txBody>
      </p:sp>
      <p:sp>
        <p:nvSpPr>
          <p:cNvPr id="7" name="Date Placeholder 6"/>
          <p:cNvSpPr>
            <a:spLocks noGrp="1"/>
          </p:cNvSpPr>
          <p:nvPr>
            <p:ph type="dt" sz="half" idx="10"/>
          </p:nvPr>
        </p:nvSpPr>
        <p:spPr/>
        <p:txBody>
          <a:bodyPr/>
          <a:lstStyle/>
          <a:p>
            <a:fld id="{21041775-3688-0E4F-9439-F8A72DDB5A99}" type="datetimeFigureOut">
              <a:rPr lang="es-CO" smtClean="0"/>
              <a:t>4/07/19</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B0CDACEA-0B86-1F4C-9596-7D4D4BAF1A33}" type="slidenum">
              <a:rPr lang="es-CO" smtClean="0"/>
              <a:t>‹Nº›</a:t>
            </a:fld>
            <a:endParaRPr lang="es-CO"/>
          </a:p>
        </p:txBody>
      </p:sp>
    </p:spTree>
    <p:extLst>
      <p:ext uri="{BB962C8B-B14F-4D97-AF65-F5344CB8AC3E}">
        <p14:creationId xmlns:p14="http://schemas.microsoft.com/office/powerpoint/2010/main" val="1447511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21041775-3688-0E4F-9439-F8A72DDB5A99}" type="datetimeFigureOut">
              <a:rPr lang="es-CO" smtClean="0"/>
              <a:t>4/07/19</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B0CDACEA-0B86-1F4C-9596-7D4D4BAF1A33}" type="slidenum">
              <a:rPr lang="es-CO" smtClean="0"/>
              <a:t>‹Nº›</a:t>
            </a:fld>
            <a:endParaRPr lang="es-CO"/>
          </a:p>
        </p:txBody>
      </p:sp>
    </p:spTree>
    <p:extLst>
      <p:ext uri="{BB962C8B-B14F-4D97-AF65-F5344CB8AC3E}">
        <p14:creationId xmlns:p14="http://schemas.microsoft.com/office/powerpoint/2010/main" val="3226723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041775-3688-0E4F-9439-F8A72DDB5A99}" type="datetimeFigureOut">
              <a:rPr lang="es-CO" smtClean="0"/>
              <a:t>4/07/19</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B0CDACEA-0B86-1F4C-9596-7D4D4BAF1A33}" type="slidenum">
              <a:rPr lang="es-CO" smtClean="0"/>
              <a:t>‹Nº›</a:t>
            </a:fld>
            <a:endParaRPr lang="es-CO"/>
          </a:p>
        </p:txBody>
      </p:sp>
    </p:spTree>
    <p:extLst>
      <p:ext uri="{BB962C8B-B14F-4D97-AF65-F5344CB8AC3E}">
        <p14:creationId xmlns:p14="http://schemas.microsoft.com/office/powerpoint/2010/main" val="374014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s-ES"/>
              <a:t>Editar los estilos de texto del patrón
Segundo nivel
Tercer nivel
Cuarto nivel
Quinto nivel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21041775-3688-0E4F-9439-F8A72DDB5A99}" type="datetimeFigureOut">
              <a:rPr lang="es-CO" smtClean="0"/>
              <a:t>4/07/19</a:t>
            </a:fld>
            <a:endParaRPr lang="es-CO"/>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s-CO"/>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B0CDACEA-0B86-1F4C-9596-7D4D4BAF1A33}" type="slidenum">
              <a:rPr lang="es-CO" smtClean="0"/>
              <a:t>‹Nº›</a:t>
            </a:fld>
            <a:endParaRPr lang="es-CO"/>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84992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21041775-3688-0E4F-9439-F8A72DDB5A99}" type="datetimeFigureOut">
              <a:rPr lang="es-CO" smtClean="0"/>
              <a:t>4/07/19</a:t>
            </a:fld>
            <a:endParaRPr lang="es-CO"/>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s-CO"/>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B0CDACEA-0B86-1F4C-9596-7D4D4BAF1A33}" type="slidenum">
              <a:rPr lang="es-CO" smtClean="0"/>
              <a:t>‹Nº›</a:t>
            </a:fld>
            <a:endParaRPr lang="es-CO"/>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51451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21041775-3688-0E4F-9439-F8A72DDB5A99}" type="datetimeFigureOut">
              <a:rPr lang="es-CO" smtClean="0"/>
              <a:t>4/07/19</a:t>
            </a:fld>
            <a:endParaRPr lang="es-CO"/>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s-CO"/>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B0CDACEA-0B86-1F4C-9596-7D4D4BAF1A33}" type="slidenum">
              <a:rPr lang="es-CO" smtClean="0"/>
              <a:t>‹Nº›</a:t>
            </a:fld>
            <a:endParaRPr lang="es-CO"/>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47318754"/>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02C70D-BDAD-9B40-865E-D0EC0D318A78}"/>
              </a:ext>
            </a:extLst>
          </p:cNvPr>
          <p:cNvSpPr>
            <a:spLocks noGrp="1"/>
          </p:cNvSpPr>
          <p:nvPr>
            <p:ph type="ctrTitle"/>
          </p:nvPr>
        </p:nvSpPr>
        <p:spPr>
          <a:xfrm>
            <a:off x="1524000" y="467139"/>
            <a:ext cx="9144000" cy="2435087"/>
          </a:xfrm>
        </p:spPr>
        <p:txBody>
          <a:bodyPr>
            <a:normAutofit/>
          </a:bodyPr>
          <a:lstStyle/>
          <a:p>
            <a:r>
              <a:rPr lang="en-US" sz="5400" dirty="0">
                <a:solidFill>
                  <a:schemeClr val="accent1">
                    <a:lumMod val="50000"/>
                  </a:schemeClr>
                </a:solidFill>
              </a:rPr>
              <a:t>Land grabbing in the Colombian Altillanura </a:t>
            </a:r>
            <a:endParaRPr lang="es-CO" sz="5400" dirty="0">
              <a:solidFill>
                <a:schemeClr val="accent1">
                  <a:lumMod val="50000"/>
                </a:schemeClr>
              </a:solidFill>
            </a:endParaRPr>
          </a:p>
        </p:txBody>
      </p:sp>
      <p:sp>
        <p:nvSpPr>
          <p:cNvPr id="3" name="Subtítulo 2">
            <a:extLst>
              <a:ext uri="{FF2B5EF4-FFF2-40B4-BE49-F238E27FC236}">
                <a16:creationId xmlns:a16="http://schemas.microsoft.com/office/drawing/2014/main" id="{D801833D-2393-1B4F-8D29-58C6DFDE2298}"/>
              </a:ext>
            </a:extLst>
          </p:cNvPr>
          <p:cNvSpPr>
            <a:spLocks noGrp="1"/>
          </p:cNvSpPr>
          <p:nvPr>
            <p:ph type="subTitle" idx="1"/>
          </p:nvPr>
        </p:nvSpPr>
        <p:spPr/>
        <p:txBody>
          <a:bodyPr>
            <a:normAutofit fontScale="62500" lnSpcReduction="20000"/>
          </a:bodyPr>
          <a:lstStyle/>
          <a:p>
            <a:r>
              <a:rPr lang="en-US" sz="4400" dirty="0"/>
              <a:t>Dynamics of conflict and development</a:t>
            </a:r>
          </a:p>
          <a:p>
            <a:r>
              <a:rPr lang="es-CO" sz="4400"/>
              <a:t>Accumulation of baldíos</a:t>
            </a:r>
            <a:br>
              <a:rPr lang="es-CO"/>
            </a:br>
            <a:endParaRPr lang="es-CO"/>
          </a:p>
        </p:txBody>
      </p:sp>
    </p:spTree>
    <p:extLst>
      <p:ext uri="{BB962C8B-B14F-4D97-AF65-F5344CB8AC3E}">
        <p14:creationId xmlns:p14="http://schemas.microsoft.com/office/powerpoint/2010/main" val="523262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DD9D33-E15A-7A44-B954-D5096AB9DD59}"/>
              </a:ext>
            </a:extLst>
          </p:cNvPr>
          <p:cNvSpPr>
            <a:spLocks noGrp="1"/>
          </p:cNvSpPr>
          <p:nvPr>
            <p:ph type="title"/>
          </p:nvPr>
        </p:nvSpPr>
        <p:spPr/>
        <p:txBody>
          <a:bodyPr>
            <a:normAutofit/>
          </a:bodyPr>
          <a:lstStyle/>
          <a:p>
            <a:r>
              <a:rPr lang="en-US" dirty="0">
                <a:solidFill>
                  <a:schemeClr val="accent1">
                    <a:lumMod val="50000"/>
                  </a:schemeClr>
                </a:solidFill>
              </a:rPr>
              <a:t>Current situation of biofuels in Colombia</a:t>
            </a:r>
            <a:r>
              <a:rPr lang="es-CO">
                <a:solidFill>
                  <a:schemeClr val="accent1">
                    <a:lumMod val="50000"/>
                  </a:schemeClr>
                </a:solidFill>
                <a:effectLst/>
              </a:rPr>
              <a:t> </a:t>
            </a:r>
            <a:endParaRPr lang="es-CO">
              <a:solidFill>
                <a:schemeClr val="accent1">
                  <a:lumMod val="50000"/>
                </a:schemeClr>
              </a:solidFill>
            </a:endParaRPr>
          </a:p>
        </p:txBody>
      </p:sp>
      <p:sp>
        <p:nvSpPr>
          <p:cNvPr id="3" name="Marcador de contenido 2">
            <a:extLst>
              <a:ext uri="{FF2B5EF4-FFF2-40B4-BE49-F238E27FC236}">
                <a16:creationId xmlns:a16="http://schemas.microsoft.com/office/drawing/2014/main" id="{F06A5DE9-BB8B-9B49-8D8D-951D1C9A0C01}"/>
              </a:ext>
            </a:extLst>
          </p:cNvPr>
          <p:cNvSpPr>
            <a:spLocks noGrp="1"/>
          </p:cNvSpPr>
          <p:nvPr>
            <p:ph idx="1"/>
          </p:nvPr>
        </p:nvSpPr>
        <p:spPr>
          <a:xfrm>
            <a:off x="1371600" y="2286000"/>
            <a:ext cx="9601200" cy="3873500"/>
          </a:xfrm>
        </p:spPr>
        <p:txBody>
          <a:bodyPr>
            <a:noAutofit/>
          </a:bodyPr>
          <a:lstStyle/>
          <a:p>
            <a:r>
              <a:rPr lang="en-US" sz="2400" dirty="0"/>
              <a:t>Act 693 of 2001 orders the use in gas consumed in urban centers</a:t>
            </a:r>
            <a:endParaRPr lang="es-CO" sz="2400" dirty="0"/>
          </a:p>
          <a:p>
            <a:r>
              <a:rPr lang="en-US" sz="2400" dirty="0"/>
              <a:t>Act 939 of 2004 allowing their use in diesel motors, exempting it from taxes such as VAT.</a:t>
            </a:r>
            <a:endParaRPr lang="es-CO" sz="2400" dirty="0"/>
          </a:p>
          <a:p>
            <a:r>
              <a:rPr lang="en-US" sz="2400" dirty="0"/>
              <a:t>Decree 4892 of 2011 necessitates that consumed gas must be a mixture consisting of 10% fuel alcohol combined with basic gasoline.</a:t>
            </a:r>
          </a:p>
          <a:p>
            <a:r>
              <a:rPr lang="en-US" sz="2400" dirty="0"/>
              <a:t>Up to 82 % of consumed ethanol is internally produced. Nevertheless, it is not enough for fulfilling the national E10 requirement (90 % gasoline; 10% ethanol). </a:t>
            </a:r>
          </a:p>
          <a:p>
            <a:r>
              <a:rPr lang="en-US" sz="2400" dirty="0"/>
              <a:t>Lobby for increasing production</a:t>
            </a:r>
            <a:endParaRPr lang="es-CO" sz="2400" dirty="0"/>
          </a:p>
        </p:txBody>
      </p:sp>
    </p:spTree>
    <p:extLst>
      <p:ext uri="{BB962C8B-B14F-4D97-AF65-F5344CB8AC3E}">
        <p14:creationId xmlns:p14="http://schemas.microsoft.com/office/powerpoint/2010/main" val="952092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F9D7B5-456C-C242-A1FB-B27CDCF65447}"/>
              </a:ext>
            </a:extLst>
          </p:cNvPr>
          <p:cNvSpPr>
            <a:spLocks noGrp="1"/>
          </p:cNvSpPr>
          <p:nvPr>
            <p:ph type="title"/>
          </p:nvPr>
        </p:nvSpPr>
        <p:spPr/>
        <p:txBody>
          <a:bodyPr>
            <a:normAutofit/>
          </a:bodyPr>
          <a:lstStyle/>
          <a:p>
            <a:r>
              <a:rPr lang="en-US" dirty="0">
                <a:solidFill>
                  <a:schemeClr val="accent1">
                    <a:lumMod val="50000"/>
                  </a:schemeClr>
                </a:solidFill>
              </a:rPr>
              <a:t>Current situation of biofuels in Colombia</a:t>
            </a:r>
            <a:r>
              <a:rPr lang="es-CO">
                <a:solidFill>
                  <a:schemeClr val="accent1">
                    <a:lumMod val="50000"/>
                  </a:schemeClr>
                </a:solidFill>
                <a:effectLst/>
              </a:rPr>
              <a:t> </a:t>
            </a:r>
            <a:endParaRPr lang="es-CO"/>
          </a:p>
        </p:txBody>
      </p:sp>
      <p:pic>
        <p:nvPicPr>
          <p:cNvPr id="4" name="Marcador de contenido 3">
            <a:extLst>
              <a:ext uri="{FF2B5EF4-FFF2-40B4-BE49-F238E27FC236}">
                <a16:creationId xmlns:a16="http://schemas.microsoft.com/office/drawing/2014/main" id="{8D14BD21-165F-9541-8888-4A6DAAE14271}"/>
              </a:ext>
            </a:extLst>
          </p:cNvPr>
          <p:cNvPicPr>
            <a:picLocks noGrp="1"/>
          </p:cNvPicPr>
          <p:nvPr>
            <p:ph idx="1"/>
          </p:nvPr>
        </p:nvPicPr>
        <p:blipFill>
          <a:blip r:embed="rId2"/>
          <a:stretch>
            <a:fillRect/>
          </a:stretch>
        </p:blipFill>
        <p:spPr>
          <a:xfrm>
            <a:off x="3709987" y="2286000"/>
            <a:ext cx="4924425" cy="3581400"/>
          </a:xfrm>
          <a:prstGeom prst="rect">
            <a:avLst/>
          </a:prstGeom>
        </p:spPr>
      </p:pic>
    </p:spTree>
    <p:extLst>
      <p:ext uri="{BB962C8B-B14F-4D97-AF65-F5344CB8AC3E}">
        <p14:creationId xmlns:p14="http://schemas.microsoft.com/office/powerpoint/2010/main" val="1050699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9CC523-55C1-2C42-8EF7-DB51E58FF58F}"/>
              </a:ext>
            </a:extLst>
          </p:cNvPr>
          <p:cNvSpPr>
            <a:spLocks noGrp="1"/>
          </p:cNvSpPr>
          <p:nvPr>
            <p:ph type="title"/>
          </p:nvPr>
        </p:nvSpPr>
        <p:spPr/>
        <p:txBody>
          <a:bodyPr>
            <a:noAutofit/>
          </a:bodyPr>
          <a:lstStyle/>
          <a:p>
            <a:r>
              <a:rPr lang="en-US" sz="5400" dirty="0">
                <a:solidFill>
                  <a:schemeClr val="accent1">
                    <a:lumMod val="50000"/>
                  </a:schemeClr>
                </a:solidFill>
              </a:rPr>
              <a:t>Forced displacement and dispossession</a:t>
            </a:r>
            <a:r>
              <a:rPr lang="es-CO" sz="5400" dirty="0">
                <a:solidFill>
                  <a:schemeClr val="accent1">
                    <a:lumMod val="50000"/>
                  </a:schemeClr>
                </a:solidFill>
                <a:effectLst/>
              </a:rPr>
              <a:t> </a:t>
            </a:r>
            <a:endParaRPr lang="es-CO" sz="5400" dirty="0">
              <a:solidFill>
                <a:schemeClr val="accent1">
                  <a:lumMod val="50000"/>
                </a:schemeClr>
              </a:solidFill>
            </a:endParaRPr>
          </a:p>
        </p:txBody>
      </p:sp>
      <p:sp>
        <p:nvSpPr>
          <p:cNvPr id="3" name="Marcador de contenido 2">
            <a:extLst>
              <a:ext uri="{FF2B5EF4-FFF2-40B4-BE49-F238E27FC236}">
                <a16:creationId xmlns:a16="http://schemas.microsoft.com/office/drawing/2014/main" id="{85387AD4-982A-C946-8564-D8999A117B92}"/>
              </a:ext>
            </a:extLst>
          </p:cNvPr>
          <p:cNvSpPr>
            <a:spLocks noGrp="1"/>
          </p:cNvSpPr>
          <p:nvPr>
            <p:ph idx="1"/>
          </p:nvPr>
        </p:nvSpPr>
        <p:spPr/>
        <p:txBody>
          <a:bodyPr>
            <a:normAutofit fontScale="85000" lnSpcReduction="20000"/>
          </a:bodyPr>
          <a:lstStyle/>
          <a:p>
            <a:r>
              <a:rPr lang="en-US" sz="4000" dirty="0"/>
              <a:t>During the eighties, drug lords and paramilitary groups appropriated 4.4 million hectares for laundering their ill-gotten fortunes and controlling territories used in drug production. </a:t>
            </a:r>
          </a:p>
          <a:p>
            <a:r>
              <a:rPr lang="en-US" sz="4000" dirty="0"/>
              <a:t>Sources indicate that the armed conflict has displaced more than 5.1 million people and that 6.6 million hectares have been dispossessed (Salinas, 2012). </a:t>
            </a:r>
            <a:endParaRPr lang="es-CO" sz="4000" dirty="0"/>
          </a:p>
          <a:p>
            <a:pPr marL="0" indent="0">
              <a:buNone/>
            </a:pPr>
            <a:endParaRPr lang="es-CO" dirty="0"/>
          </a:p>
        </p:txBody>
      </p:sp>
    </p:spTree>
    <p:extLst>
      <p:ext uri="{BB962C8B-B14F-4D97-AF65-F5344CB8AC3E}">
        <p14:creationId xmlns:p14="http://schemas.microsoft.com/office/powerpoint/2010/main" val="3841368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35909A-0A2B-6746-BB05-606895BEBAE4}"/>
              </a:ext>
            </a:extLst>
          </p:cNvPr>
          <p:cNvSpPr>
            <a:spLocks noGrp="1"/>
          </p:cNvSpPr>
          <p:nvPr>
            <p:ph type="title"/>
          </p:nvPr>
        </p:nvSpPr>
        <p:spPr/>
        <p:txBody>
          <a:bodyPr>
            <a:normAutofit/>
          </a:bodyPr>
          <a:lstStyle/>
          <a:p>
            <a:r>
              <a:rPr lang="en-US" dirty="0">
                <a:solidFill>
                  <a:schemeClr val="accent1">
                    <a:lumMod val="50000"/>
                  </a:schemeClr>
                </a:solidFill>
              </a:rPr>
              <a:t>Forced displacement and dispossession</a:t>
            </a:r>
            <a:r>
              <a:rPr lang="es-CO">
                <a:solidFill>
                  <a:schemeClr val="accent1">
                    <a:lumMod val="50000"/>
                  </a:schemeClr>
                </a:solidFill>
                <a:effectLst/>
              </a:rPr>
              <a:t> </a:t>
            </a:r>
            <a:endParaRPr lang="es-CO">
              <a:solidFill>
                <a:schemeClr val="accent1">
                  <a:lumMod val="50000"/>
                </a:schemeClr>
              </a:solidFill>
            </a:endParaRPr>
          </a:p>
        </p:txBody>
      </p:sp>
      <p:sp>
        <p:nvSpPr>
          <p:cNvPr id="3" name="Marcador de contenido 2">
            <a:extLst>
              <a:ext uri="{FF2B5EF4-FFF2-40B4-BE49-F238E27FC236}">
                <a16:creationId xmlns:a16="http://schemas.microsoft.com/office/drawing/2014/main" id="{3B5158DA-6D9A-9846-8C8A-E0F860DF9B33}"/>
              </a:ext>
            </a:extLst>
          </p:cNvPr>
          <p:cNvSpPr>
            <a:spLocks noGrp="1"/>
          </p:cNvSpPr>
          <p:nvPr>
            <p:ph idx="1"/>
          </p:nvPr>
        </p:nvSpPr>
        <p:spPr/>
        <p:txBody>
          <a:bodyPr>
            <a:normAutofit fontScale="85000" lnSpcReduction="20000"/>
          </a:bodyPr>
          <a:lstStyle/>
          <a:p>
            <a:r>
              <a:rPr lang="en-US" sz="4000" dirty="0"/>
              <a:t>Actors: Armed groups, such as guerrilla bands and various paramilitary forces, are not the main actors. </a:t>
            </a:r>
          </a:p>
          <a:p>
            <a:r>
              <a:rPr lang="en-US" sz="4000" dirty="0"/>
              <a:t>Also cattle ranchers, drug barons, land speculators, institutional authorities and both intra-national and international firms.</a:t>
            </a:r>
          </a:p>
          <a:p>
            <a:r>
              <a:rPr lang="en-US" sz="4000" dirty="0"/>
              <a:t>transformation of extensive tracts land once dominated by small scale agriculture. </a:t>
            </a:r>
          </a:p>
          <a:p>
            <a:pPr marL="0" indent="0">
              <a:buNone/>
            </a:pPr>
            <a:endParaRPr lang="es-CO" dirty="0"/>
          </a:p>
        </p:txBody>
      </p:sp>
    </p:spTree>
    <p:extLst>
      <p:ext uri="{BB962C8B-B14F-4D97-AF65-F5344CB8AC3E}">
        <p14:creationId xmlns:p14="http://schemas.microsoft.com/office/powerpoint/2010/main" val="711849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82CA58-537E-AA47-B973-0831FE0C65D5}"/>
              </a:ext>
            </a:extLst>
          </p:cNvPr>
          <p:cNvSpPr>
            <a:spLocks noGrp="1"/>
          </p:cNvSpPr>
          <p:nvPr>
            <p:ph type="title"/>
          </p:nvPr>
        </p:nvSpPr>
        <p:spPr/>
        <p:txBody>
          <a:bodyPr/>
          <a:lstStyle/>
          <a:p>
            <a:pPr algn="ctr"/>
            <a:r>
              <a:rPr lang="es-CO" dirty="0">
                <a:solidFill>
                  <a:schemeClr val="accent1">
                    <a:lumMod val="50000"/>
                  </a:schemeClr>
                </a:solidFill>
              </a:rPr>
              <a:t>The Altillanura subregion</a:t>
            </a:r>
          </a:p>
        </p:txBody>
      </p:sp>
      <p:pic>
        <p:nvPicPr>
          <p:cNvPr id="4" name="image20.png">
            <a:extLst>
              <a:ext uri="{FF2B5EF4-FFF2-40B4-BE49-F238E27FC236}">
                <a16:creationId xmlns:a16="http://schemas.microsoft.com/office/drawing/2014/main" id="{9B8D3DF6-BB42-C94C-9D72-F05EF8DDBDDC}"/>
              </a:ext>
            </a:extLst>
          </p:cNvPr>
          <p:cNvPicPr>
            <a:picLocks noGrp="1"/>
          </p:cNvPicPr>
          <p:nvPr>
            <p:ph idx="1"/>
          </p:nvPr>
        </p:nvPicPr>
        <p:blipFill>
          <a:blip r:embed="rId2">
            <a:extLst>
              <a:ext uri="{28A0092B-C50C-407E-A947-70E740481C1C}">
                <a14:useLocalDpi xmlns:a14="http://schemas.microsoft.com/office/drawing/2010/main"/>
              </a:ext>
            </a:extLst>
          </a:blip>
          <a:stretch>
            <a:fillRect/>
          </a:stretch>
        </p:blipFill>
        <p:spPr bwMode="auto">
          <a:xfrm>
            <a:off x="6856630" y="2171700"/>
            <a:ext cx="4625539" cy="3581400"/>
          </a:xfrm>
          <a:prstGeom prst="rect">
            <a:avLst/>
          </a:prstGeom>
          <a:noFill/>
          <a:ln>
            <a:noFill/>
          </a:ln>
        </p:spPr>
      </p:pic>
      <p:pic>
        <p:nvPicPr>
          <p:cNvPr id="5" name="image10.png">
            <a:extLst>
              <a:ext uri="{FF2B5EF4-FFF2-40B4-BE49-F238E27FC236}">
                <a16:creationId xmlns:a16="http://schemas.microsoft.com/office/drawing/2014/main" id="{87070A71-36FA-2548-8ECA-62991A355874}"/>
              </a:ext>
            </a:extLst>
          </p:cNvPr>
          <p:cNvPicPr/>
          <p:nvPr/>
        </p:nvPicPr>
        <p:blipFill>
          <a:blip r:embed="rId3">
            <a:extLst>
              <a:ext uri="{28A0092B-C50C-407E-A947-70E740481C1C}">
                <a14:useLocalDpi xmlns:a14="http://schemas.microsoft.com/office/drawing/2010/main"/>
              </a:ext>
            </a:extLst>
          </a:blip>
          <a:srcRect/>
          <a:stretch>
            <a:fillRect/>
          </a:stretch>
        </p:blipFill>
        <p:spPr bwMode="auto">
          <a:xfrm>
            <a:off x="965200" y="2167573"/>
            <a:ext cx="5613400" cy="3589655"/>
          </a:xfrm>
          <a:prstGeom prst="rect">
            <a:avLst/>
          </a:prstGeom>
          <a:noFill/>
          <a:ln>
            <a:noFill/>
          </a:ln>
        </p:spPr>
      </p:pic>
    </p:spTree>
    <p:extLst>
      <p:ext uri="{BB962C8B-B14F-4D97-AF65-F5344CB8AC3E}">
        <p14:creationId xmlns:p14="http://schemas.microsoft.com/office/powerpoint/2010/main" val="2310475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FA7BC7-0755-914F-B08B-BAF5DE745216}"/>
              </a:ext>
            </a:extLst>
          </p:cNvPr>
          <p:cNvSpPr>
            <a:spLocks noGrp="1"/>
          </p:cNvSpPr>
          <p:nvPr>
            <p:ph type="title"/>
          </p:nvPr>
        </p:nvSpPr>
        <p:spPr/>
        <p:txBody>
          <a:bodyPr>
            <a:normAutofit/>
          </a:bodyPr>
          <a:lstStyle/>
          <a:p>
            <a:r>
              <a:rPr lang="es-CO" sz="5400">
                <a:solidFill>
                  <a:schemeClr val="accent1">
                    <a:lumMod val="50000"/>
                  </a:schemeClr>
                </a:solidFill>
              </a:rPr>
              <a:t>The Altillanura subregion</a:t>
            </a:r>
            <a:endParaRPr lang="es-CO" sz="5400"/>
          </a:p>
        </p:txBody>
      </p:sp>
      <p:sp>
        <p:nvSpPr>
          <p:cNvPr id="3" name="Marcador de contenido 2">
            <a:extLst>
              <a:ext uri="{FF2B5EF4-FFF2-40B4-BE49-F238E27FC236}">
                <a16:creationId xmlns:a16="http://schemas.microsoft.com/office/drawing/2014/main" id="{4B475576-2B3E-9E4E-AD29-E38044BF75A5}"/>
              </a:ext>
            </a:extLst>
          </p:cNvPr>
          <p:cNvSpPr>
            <a:spLocks noGrp="1"/>
          </p:cNvSpPr>
          <p:nvPr>
            <p:ph idx="1"/>
          </p:nvPr>
        </p:nvSpPr>
        <p:spPr>
          <a:xfrm>
            <a:off x="1371600" y="2286000"/>
            <a:ext cx="9601200" cy="4102100"/>
          </a:xfrm>
        </p:spPr>
        <p:txBody>
          <a:bodyPr>
            <a:noAutofit/>
          </a:bodyPr>
          <a:lstStyle/>
          <a:p>
            <a:r>
              <a:rPr lang="en-US" sz="2800" dirty="0"/>
              <a:t>Colombia has 21.8 million cultivatable hectares, of which 5.5% (1.2 million hectares) are located in Altillanura. </a:t>
            </a:r>
          </a:p>
          <a:p>
            <a:r>
              <a:rPr lang="en-US" sz="2800" dirty="0"/>
              <a:t>Savannas are predominant in Altillanura, Its soils are highly acidic and poor (low availability of plant nutrients). Agriculture is limited by fertility conditions, poor infrastructure and lack of technical support for production.</a:t>
            </a:r>
            <a:r>
              <a:rPr lang="es-CO" sz="2800" dirty="0">
                <a:effectLst/>
              </a:rPr>
              <a:t> </a:t>
            </a:r>
            <a:endParaRPr lang="en-US" sz="2800" dirty="0"/>
          </a:p>
          <a:p>
            <a:r>
              <a:rPr lang="en-US" sz="2800" dirty="0"/>
              <a:t>By 2016 the region had 48.569 hectares occupied by oil palm and 17.408 by sugarcane. </a:t>
            </a:r>
            <a:endParaRPr lang="es-CO" sz="2800" dirty="0"/>
          </a:p>
        </p:txBody>
      </p:sp>
    </p:spTree>
    <p:extLst>
      <p:ext uri="{BB962C8B-B14F-4D97-AF65-F5344CB8AC3E}">
        <p14:creationId xmlns:p14="http://schemas.microsoft.com/office/powerpoint/2010/main" val="2690855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A5763B-D6F0-3047-B7B0-6506E232415C}"/>
              </a:ext>
            </a:extLst>
          </p:cNvPr>
          <p:cNvSpPr>
            <a:spLocks noGrp="1"/>
          </p:cNvSpPr>
          <p:nvPr>
            <p:ph type="title"/>
          </p:nvPr>
        </p:nvSpPr>
        <p:spPr>
          <a:xfrm>
            <a:off x="838200" y="365125"/>
            <a:ext cx="10515600" cy="841105"/>
          </a:xfrm>
        </p:spPr>
        <p:txBody>
          <a:bodyPr>
            <a:normAutofit/>
          </a:bodyPr>
          <a:lstStyle/>
          <a:p>
            <a:r>
              <a:rPr lang="es-CO" sz="5400">
                <a:solidFill>
                  <a:schemeClr val="accent1">
                    <a:lumMod val="50000"/>
                  </a:schemeClr>
                </a:solidFill>
              </a:rPr>
              <a:t>Commodities in Colombia</a:t>
            </a:r>
          </a:p>
        </p:txBody>
      </p:sp>
      <p:pic>
        <p:nvPicPr>
          <p:cNvPr id="7" name="Marcador de contenido 6">
            <a:extLst>
              <a:ext uri="{FF2B5EF4-FFF2-40B4-BE49-F238E27FC236}">
                <a16:creationId xmlns:a16="http://schemas.microsoft.com/office/drawing/2014/main" id="{28B6BCBA-085B-A54F-88C3-B007F9345ECA}"/>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439694"/>
            <a:ext cx="4395281" cy="5418305"/>
          </a:xfrm>
          <a:prstGeom prst="rect">
            <a:avLst/>
          </a:prstGeom>
          <a:noFill/>
          <a:ln>
            <a:noFill/>
          </a:ln>
        </p:spPr>
      </p:pic>
      <p:pic>
        <p:nvPicPr>
          <p:cNvPr id="8" name="Imagen 7">
            <a:extLst>
              <a:ext uri="{FF2B5EF4-FFF2-40B4-BE49-F238E27FC236}">
                <a16:creationId xmlns:a16="http://schemas.microsoft.com/office/drawing/2014/main" id="{207CE43E-3ADC-6645-88A6-C65DFA5FDCEF}"/>
              </a:ext>
            </a:extLst>
          </p:cNvPr>
          <p:cNvPicPr/>
          <p:nvPr/>
        </p:nvPicPr>
        <p:blipFill>
          <a:blip r:embed="rId3"/>
          <a:stretch>
            <a:fillRect/>
          </a:stretch>
        </p:blipFill>
        <p:spPr>
          <a:xfrm>
            <a:off x="5790065" y="1770434"/>
            <a:ext cx="4892040" cy="4927057"/>
          </a:xfrm>
          <a:prstGeom prst="rect">
            <a:avLst/>
          </a:prstGeom>
        </p:spPr>
      </p:pic>
    </p:spTree>
    <p:extLst>
      <p:ext uri="{BB962C8B-B14F-4D97-AF65-F5344CB8AC3E}">
        <p14:creationId xmlns:p14="http://schemas.microsoft.com/office/powerpoint/2010/main" val="1012721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CAC26F-6F56-BA4D-B2B0-CA3162107611}"/>
              </a:ext>
            </a:extLst>
          </p:cNvPr>
          <p:cNvSpPr>
            <a:spLocks noGrp="1"/>
          </p:cNvSpPr>
          <p:nvPr>
            <p:ph type="title"/>
          </p:nvPr>
        </p:nvSpPr>
        <p:spPr/>
        <p:txBody>
          <a:bodyPr/>
          <a:lstStyle/>
          <a:p>
            <a:r>
              <a:rPr lang="es-CO">
                <a:solidFill>
                  <a:schemeClr val="accent1">
                    <a:lumMod val="50000"/>
                  </a:schemeClr>
                </a:solidFill>
              </a:rPr>
              <a:t>Commodities in Colombia</a:t>
            </a:r>
          </a:p>
        </p:txBody>
      </p:sp>
      <p:pic>
        <p:nvPicPr>
          <p:cNvPr id="4" name="Marcador de contenido 3">
            <a:extLst>
              <a:ext uri="{FF2B5EF4-FFF2-40B4-BE49-F238E27FC236}">
                <a16:creationId xmlns:a16="http://schemas.microsoft.com/office/drawing/2014/main" id="{67853188-B86F-5249-91DF-D5345A33319C}"/>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199" y="1690687"/>
            <a:ext cx="4161817" cy="4632291"/>
          </a:xfrm>
          <a:prstGeom prst="rect">
            <a:avLst/>
          </a:prstGeom>
          <a:noFill/>
          <a:ln>
            <a:noFill/>
          </a:ln>
        </p:spPr>
      </p:pic>
      <p:pic>
        <p:nvPicPr>
          <p:cNvPr id="5" name="Imagen 4">
            <a:extLst>
              <a:ext uri="{FF2B5EF4-FFF2-40B4-BE49-F238E27FC236}">
                <a16:creationId xmlns:a16="http://schemas.microsoft.com/office/drawing/2014/main" id="{19EC9F38-1692-F244-B5EB-8ACCBCB930DB}"/>
              </a:ext>
            </a:extLst>
          </p:cNvPr>
          <p:cNvPicPr/>
          <p:nvPr/>
        </p:nvPicPr>
        <p:blipFill>
          <a:blip r:embed="rId3"/>
          <a:stretch>
            <a:fillRect/>
          </a:stretch>
        </p:blipFill>
        <p:spPr>
          <a:xfrm>
            <a:off x="5342167" y="1848255"/>
            <a:ext cx="4892040" cy="3793788"/>
          </a:xfrm>
          <a:prstGeom prst="rect">
            <a:avLst/>
          </a:prstGeom>
        </p:spPr>
      </p:pic>
    </p:spTree>
    <p:extLst>
      <p:ext uri="{BB962C8B-B14F-4D97-AF65-F5344CB8AC3E}">
        <p14:creationId xmlns:p14="http://schemas.microsoft.com/office/powerpoint/2010/main" val="27612942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407E67-0650-0549-B8E4-3ED1E9AF8DF8}"/>
              </a:ext>
            </a:extLst>
          </p:cNvPr>
          <p:cNvSpPr>
            <a:spLocks noGrp="1"/>
          </p:cNvSpPr>
          <p:nvPr>
            <p:ph type="title"/>
          </p:nvPr>
        </p:nvSpPr>
        <p:spPr/>
        <p:txBody>
          <a:bodyPr>
            <a:noAutofit/>
          </a:bodyPr>
          <a:lstStyle/>
          <a:p>
            <a:r>
              <a:rPr lang="es-CO" sz="5400">
                <a:solidFill>
                  <a:schemeClr val="accent1">
                    <a:lumMod val="50000"/>
                  </a:schemeClr>
                </a:solidFill>
              </a:rPr>
              <a:t>The development model of Altillanura </a:t>
            </a:r>
          </a:p>
        </p:txBody>
      </p:sp>
      <p:sp>
        <p:nvSpPr>
          <p:cNvPr id="3" name="Marcador de contenido 2">
            <a:extLst>
              <a:ext uri="{FF2B5EF4-FFF2-40B4-BE49-F238E27FC236}">
                <a16:creationId xmlns:a16="http://schemas.microsoft.com/office/drawing/2014/main" id="{7427145F-4111-994E-BF81-360970579785}"/>
              </a:ext>
            </a:extLst>
          </p:cNvPr>
          <p:cNvSpPr>
            <a:spLocks noGrp="1"/>
          </p:cNvSpPr>
          <p:nvPr>
            <p:ph idx="1"/>
          </p:nvPr>
        </p:nvSpPr>
        <p:spPr>
          <a:xfrm>
            <a:off x="1371600" y="2286000"/>
            <a:ext cx="9601200" cy="4152900"/>
          </a:xfrm>
        </p:spPr>
        <p:txBody>
          <a:bodyPr>
            <a:noAutofit/>
          </a:bodyPr>
          <a:lstStyle/>
          <a:p>
            <a:r>
              <a:rPr lang="en-US" sz="2600" dirty="0"/>
              <a:t>The Colombian State: it is necessary to encourage the participation of small, middle and large producers for creating economies of scales. </a:t>
            </a:r>
          </a:p>
          <a:p>
            <a:r>
              <a:rPr lang="en-US" sz="2600" dirty="0"/>
              <a:t>Securing property rights. A new </a:t>
            </a:r>
            <a:r>
              <a:rPr lang="en-US" sz="2600" i="1" dirty="0"/>
              <a:t>Baldíos</a:t>
            </a:r>
            <a:r>
              <a:rPr lang="en-US" sz="2600" dirty="0"/>
              <a:t> management program: awarding the lands with the best attributes to landless peasants. </a:t>
            </a:r>
          </a:p>
          <a:p>
            <a:r>
              <a:rPr lang="en-US" sz="2600" dirty="0"/>
              <a:t>Allocating the use of those </a:t>
            </a:r>
            <a:r>
              <a:rPr lang="en-US" sz="2600" i="1" dirty="0"/>
              <a:t>Baldíos</a:t>
            </a:r>
            <a:r>
              <a:rPr lang="en-US" sz="2600" dirty="0"/>
              <a:t> that have inferior qualities: large producers or companies: mechanisms other than owning the land, such as renting or concession contracts</a:t>
            </a:r>
            <a:r>
              <a:rPr lang="es-CO" sz="2600" dirty="0">
                <a:effectLst/>
              </a:rPr>
              <a:t> </a:t>
            </a:r>
          </a:p>
          <a:p>
            <a:r>
              <a:rPr lang="en-US" sz="2600" dirty="0"/>
              <a:t>The origins of the model: El Cerrado in Brazil: concentration, erosion, depletion of water.</a:t>
            </a:r>
            <a:endParaRPr lang="es-CO" sz="2600" dirty="0"/>
          </a:p>
        </p:txBody>
      </p:sp>
    </p:spTree>
    <p:extLst>
      <p:ext uri="{BB962C8B-B14F-4D97-AF65-F5344CB8AC3E}">
        <p14:creationId xmlns:p14="http://schemas.microsoft.com/office/powerpoint/2010/main" val="1136056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815C82-22CC-FF44-B47F-B58EDD19D499}"/>
              </a:ext>
            </a:extLst>
          </p:cNvPr>
          <p:cNvSpPr>
            <a:spLocks noGrp="1"/>
          </p:cNvSpPr>
          <p:nvPr>
            <p:ph type="title"/>
          </p:nvPr>
        </p:nvSpPr>
        <p:spPr/>
        <p:txBody>
          <a:bodyPr>
            <a:noAutofit/>
          </a:bodyPr>
          <a:lstStyle/>
          <a:p>
            <a:r>
              <a:rPr lang="en-US" sz="5400" b="1" dirty="0">
                <a:solidFill>
                  <a:schemeClr val="accent1">
                    <a:lumMod val="50000"/>
                  </a:schemeClr>
                </a:solidFill>
              </a:rPr>
              <a:t>forced displacement and dispossession in Altillanura</a:t>
            </a:r>
            <a:r>
              <a:rPr lang="es-CO" sz="5400" dirty="0">
                <a:solidFill>
                  <a:schemeClr val="accent1">
                    <a:lumMod val="50000"/>
                  </a:schemeClr>
                </a:solidFill>
                <a:effectLst/>
              </a:rPr>
              <a:t> </a:t>
            </a:r>
            <a:endParaRPr lang="es-CO" sz="5400" dirty="0">
              <a:solidFill>
                <a:schemeClr val="accent1">
                  <a:lumMod val="50000"/>
                </a:schemeClr>
              </a:solidFill>
            </a:endParaRPr>
          </a:p>
        </p:txBody>
      </p:sp>
      <p:sp>
        <p:nvSpPr>
          <p:cNvPr id="3" name="Marcador de contenido 2">
            <a:extLst>
              <a:ext uri="{FF2B5EF4-FFF2-40B4-BE49-F238E27FC236}">
                <a16:creationId xmlns:a16="http://schemas.microsoft.com/office/drawing/2014/main" id="{45235D38-D498-A04D-B157-8663F8845181}"/>
              </a:ext>
            </a:extLst>
          </p:cNvPr>
          <p:cNvSpPr>
            <a:spLocks noGrp="1"/>
          </p:cNvSpPr>
          <p:nvPr>
            <p:ph idx="1"/>
          </p:nvPr>
        </p:nvSpPr>
        <p:spPr/>
        <p:txBody>
          <a:bodyPr>
            <a:normAutofit fontScale="77500" lnSpcReduction="20000"/>
          </a:bodyPr>
          <a:lstStyle/>
          <a:p>
            <a:r>
              <a:rPr lang="en-US" sz="4000" dirty="0"/>
              <a:t>2014. Puerto Gaitán and Mapiripán were municipalities that had more areas requested for restitution: 146.842 and 206.657 hectares respectively Both are located in the Colombian Altillanura. </a:t>
            </a:r>
          </a:p>
          <a:p>
            <a:r>
              <a:rPr lang="en-US" sz="4000" dirty="0"/>
              <a:t>El Brasil 1995 - 2005</a:t>
            </a:r>
          </a:p>
          <a:p>
            <a:r>
              <a:rPr lang="en-US" sz="4000" dirty="0"/>
              <a:t>Poligrow 80’ 1997 2009</a:t>
            </a:r>
          </a:p>
          <a:p>
            <a:r>
              <a:rPr lang="en-US" sz="4000" dirty="0"/>
              <a:t>Examples of primitive accumulation</a:t>
            </a:r>
            <a:endParaRPr lang="es-CO" sz="4000" dirty="0"/>
          </a:p>
        </p:txBody>
      </p:sp>
    </p:spTree>
    <p:extLst>
      <p:ext uri="{BB962C8B-B14F-4D97-AF65-F5344CB8AC3E}">
        <p14:creationId xmlns:p14="http://schemas.microsoft.com/office/powerpoint/2010/main" val="2741157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C4D84D-F667-AB4C-BA11-C8693F6A4D80}"/>
              </a:ext>
            </a:extLst>
          </p:cNvPr>
          <p:cNvSpPr>
            <a:spLocks noGrp="1"/>
          </p:cNvSpPr>
          <p:nvPr>
            <p:ph type="title"/>
          </p:nvPr>
        </p:nvSpPr>
        <p:spPr/>
        <p:txBody>
          <a:bodyPr>
            <a:normAutofit/>
          </a:bodyPr>
          <a:lstStyle/>
          <a:p>
            <a:r>
              <a:rPr lang="es-CO" sz="5400">
                <a:solidFill>
                  <a:schemeClr val="accent1">
                    <a:lumMod val="50000"/>
                  </a:schemeClr>
                </a:solidFill>
              </a:rPr>
              <a:t>Key concepts</a:t>
            </a:r>
          </a:p>
        </p:txBody>
      </p:sp>
      <p:sp>
        <p:nvSpPr>
          <p:cNvPr id="3" name="Marcador de contenido 2">
            <a:extLst>
              <a:ext uri="{FF2B5EF4-FFF2-40B4-BE49-F238E27FC236}">
                <a16:creationId xmlns:a16="http://schemas.microsoft.com/office/drawing/2014/main" id="{D403552C-B736-BD47-B14E-F4EF69D4FA6A}"/>
              </a:ext>
            </a:extLst>
          </p:cNvPr>
          <p:cNvSpPr>
            <a:spLocks noGrp="1"/>
          </p:cNvSpPr>
          <p:nvPr>
            <p:ph idx="1"/>
          </p:nvPr>
        </p:nvSpPr>
        <p:spPr/>
        <p:txBody>
          <a:bodyPr>
            <a:normAutofit/>
          </a:bodyPr>
          <a:lstStyle/>
          <a:p>
            <a:r>
              <a:rPr lang="es-CO" sz="4400" dirty="0"/>
              <a:t>Primitive accumulation </a:t>
            </a:r>
          </a:p>
          <a:p>
            <a:endParaRPr lang="es-CO" sz="4400" dirty="0"/>
          </a:p>
          <a:p>
            <a:r>
              <a:rPr lang="es-CO" sz="4400" dirty="0"/>
              <a:t>Accumulation by dispossession</a:t>
            </a:r>
          </a:p>
          <a:p>
            <a:r>
              <a:rPr lang="en-US" dirty="0"/>
              <a:t>Collective or public lands are thus transformed into private property</a:t>
            </a:r>
            <a:r>
              <a:rPr lang="es-CO" sz="4400" dirty="0"/>
              <a:t> </a:t>
            </a:r>
          </a:p>
        </p:txBody>
      </p:sp>
    </p:spTree>
    <p:extLst>
      <p:ext uri="{BB962C8B-B14F-4D97-AF65-F5344CB8AC3E}">
        <p14:creationId xmlns:p14="http://schemas.microsoft.com/office/powerpoint/2010/main" val="13945268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7FCE8F-7B99-1341-9E76-2B3236BC7E7B}"/>
              </a:ext>
            </a:extLst>
          </p:cNvPr>
          <p:cNvSpPr>
            <a:spLocks noGrp="1"/>
          </p:cNvSpPr>
          <p:nvPr>
            <p:ph type="title"/>
          </p:nvPr>
        </p:nvSpPr>
        <p:spPr/>
        <p:txBody>
          <a:bodyPr>
            <a:normAutofit fontScale="90000"/>
          </a:bodyPr>
          <a:lstStyle/>
          <a:p>
            <a:r>
              <a:rPr lang="en-US" sz="5400" b="1" dirty="0">
                <a:solidFill>
                  <a:schemeClr val="accent1">
                    <a:lumMod val="50000"/>
                  </a:schemeClr>
                </a:solidFill>
              </a:rPr>
              <a:t>Accumulation of </a:t>
            </a:r>
            <a:r>
              <a:rPr lang="en-US" sz="5400" b="1" i="1" dirty="0">
                <a:solidFill>
                  <a:schemeClr val="accent1">
                    <a:lumMod val="50000"/>
                  </a:schemeClr>
                </a:solidFill>
              </a:rPr>
              <a:t>baldío</a:t>
            </a:r>
            <a:r>
              <a:rPr lang="en-US" sz="5400" b="1" dirty="0">
                <a:solidFill>
                  <a:schemeClr val="accent1">
                    <a:lumMod val="50000"/>
                  </a:schemeClr>
                </a:solidFill>
              </a:rPr>
              <a:t>s in Altillanura</a:t>
            </a:r>
            <a:r>
              <a:rPr lang="es-CO" sz="5400" dirty="0">
                <a:solidFill>
                  <a:schemeClr val="accent1">
                    <a:lumMod val="50000"/>
                  </a:schemeClr>
                </a:solidFill>
                <a:effectLst/>
              </a:rPr>
              <a:t> </a:t>
            </a:r>
            <a:endParaRPr lang="es-CO" sz="5400" dirty="0">
              <a:solidFill>
                <a:schemeClr val="accent1">
                  <a:lumMod val="50000"/>
                </a:schemeClr>
              </a:solidFill>
            </a:endParaRPr>
          </a:p>
        </p:txBody>
      </p:sp>
      <p:sp>
        <p:nvSpPr>
          <p:cNvPr id="3" name="Marcador de contenido 2">
            <a:extLst>
              <a:ext uri="{FF2B5EF4-FFF2-40B4-BE49-F238E27FC236}">
                <a16:creationId xmlns:a16="http://schemas.microsoft.com/office/drawing/2014/main" id="{B86EF0D0-2914-D24D-A038-06A88DE7E7D8}"/>
              </a:ext>
            </a:extLst>
          </p:cNvPr>
          <p:cNvSpPr>
            <a:spLocks noGrp="1"/>
          </p:cNvSpPr>
          <p:nvPr>
            <p:ph idx="1"/>
          </p:nvPr>
        </p:nvSpPr>
        <p:spPr/>
        <p:txBody>
          <a:bodyPr>
            <a:noAutofit/>
          </a:bodyPr>
          <a:lstStyle/>
          <a:p>
            <a:r>
              <a:rPr lang="es-CO" sz="3200" dirty="0"/>
              <a:t>The Contraloría General de la República: irregular accumulation of Baldíos in Altillanura:  Accumulating former baldíos prohibition. </a:t>
            </a:r>
          </a:p>
          <a:p>
            <a:r>
              <a:rPr lang="es-CO" sz="3200" dirty="0"/>
              <a:t>Monica, Cargill, Sarmiento Angulo, Helm Trust, The Forest Company Wood-Timberland Holding, Manuelita, Poligrow and relatives of two former ministers of Agriculture were investigated.</a:t>
            </a:r>
          </a:p>
        </p:txBody>
      </p:sp>
    </p:spTree>
    <p:extLst>
      <p:ext uri="{BB962C8B-B14F-4D97-AF65-F5344CB8AC3E}">
        <p14:creationId xmlns:p14="http://schemas.microsoft.com/office/powerpoint/2010/main" val="28092921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12CD5C-94F0-9D42-9194-04D015C41182}"/>
              </a:ext>
            </a:extLst>
          </p:cNvPr>
          <p:cNvSpPr>
            <a:spLocks noGrp="1"/>
          </p:cNvSpPr>
          <p:nvPr>
            <p:ph type="title"/>
          </p:nvPr>
        </p:nvSpPr>
        <p:spPr/>
        <p:txBody>
          <a:bodyPr>
            <a:noAutofit/>
          </a:bodyPr>
          <a:lstStyle/>
          <a:p>
            <a:r>
              <a:rPr lang="en-US" sz="5400" b="1" dirty="0">
                <a:solidFill>
                  <a:schemeClr val="accent1">
                    <a:lumMod val="50000"/>
                  </a:schemeClr>
                </a:solidFill>
              </a:rPr>
              <a:t>Accumulation of </a:t>
            </a:r>
            <a:r>
              <a:rPr lang="en-US" sz="5400" b="1" i="1" dirty="0">
                <a:solidFill>
                  <a:schemeClr val="accent1">
                    <a:lumMod val="50000"/>
                  </a:schemeClr>
                </a:solidFill>
              </a:rPr>
              <a:t>baldío</a:t>
            </a:r>
            <a:r>
              <a:rPr lang="en-US" sz="5400" b="1" dirty="0">
                <a:solidFill>
                  <a:schemeClr val="accent1">
                    <a:lumMod val="50000"/>
                  </a:schemeClr>
                </a:solidFill>
              </a:rPr>
              <a:t>s in the Colombian altillanura</a:t>
            </a:r>
            <a:r>
              <a:rPr lang="es-CO" sz="5400" dirty="0">
                <a:solidFill>
                  <a:schemeClr val="accent1">
                    <a:lumMod val="50000"/>
                  </a:schemeClr>
                </a:solidFill>
                <a:effectLst/>
              </a:rPr>
              <a:t> </a:t>
            </a:r>
            <a:endParaRPr lang="es-CO" sz="5400" dirty="0"/>
          </a:p>
        </p:txBody>
      </p:sp>
      <p:sp>
        <p:nvSpPr>
          <p:cNvPr id="3" name="Marcador de contenido 2">
            <a:extLst>
              <a:ext uri="{FF2B5EF4-FFF2-40B4-BE49-F238E27FC236}">
                <a16:creationId xmlns:a16="http://schemas.microsoft.com/office/drawing/2014/main" id="{8401BFC1-6653-9E4C-B1B0-31FE46851E1D}"/>
              </a:ext>
            </a:extLst>
          </p:cNvPr>
          <p:cNvSpPr>
            <a:spLocks noGrp="1"/>
          </p:cNvSpPr>
          <p:nvPr>
            <p:ph idx="1"/>
          </p:nvPr>
        </p:nvSpPr>
        <p:spPr>
          <a:xfrm>
            <a:off x="1371600" y="2286000"/>
            <a:ext cx="9601200" cy="4013200"/>
          </a:xfrm>
        </p:spPr>
        <p:txBody>
          <a:bodyPr>
            <a:noAutofit/>
          </a:bodyPr>
          <a:lstStyle/>
          <a:p>
            <a:r>
              <a:rPr lang="en-US" sz="4000" dirty="0"/>
              <a:t>ICR: is an economic benefit intended to small or middle producers who invest in the agricultural sector in order to foster modernization, competitiveness and sustainability of agricultural production.  They obtain a credit, which is partially paid by the state</a:t>
            </a:r>
            <a:r>
              <a:rPr lang="es-CO" sz="4000" dirty="0">
                <a:effectLst/>
              </a:rPr>
              <a:t> </a:t>
            </a:r>
          </a:p>
        </p:txBody>
      </p:sp>
    </p:spTree>
    <p:extLst>
      <p:ext uri="{BB962C8B-B14F-4D97-AF65-F5344CB8AC3E}">
        <p14:creationId xmlns:p14="http://schemas.microsoft.com/office/powerpoint/2010/main" val="34642756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962CF4-7D52-294C-BFC8-ECC4D4A8C537}"/>
              </a:ext>
            </a:extLst>
          </p:cNvPr>
          <p:cNvSpPr>
            <a:spLocks noGrp="1"/>
          </p:cNvSpPr>
          <p:nvPr>
            <p:ph type="title"/>
          </p:nvPr>
        </p:nvSpPr>
        <p:spPr/>
        <p:txBody>
          <a:bodyPr>
            <a:noAutofit/>
          </a:bodyPr>
          <a:lstStyle/>
          <a:p>
            <a:r>
              <a:rPr lang="en-US" sz="5400" b="1" dirty="0">
                <a:solidFill>
                  <a:schemeClr val="accent1">
                    <a:lumMod val="50000"/>
                  </a:schemeClr>
                </a:solidFill>
              </a:rPr>
              <a:t>Accumulation of </a:t>
            </a:r>
            <a:r>
              <a:rPr lang="en-US" sz="5400" b="1" i="1" dirty="0">
                <a:solidFill>
                  <a:schemeClr val="accent1">
                    <a:lumMod val="50000"/>
                  </a:schemeClr>
                </a:solidFill>
              </a:rPr>
              <a:t>baldío</a:t>
            </a:r>
            <a:r>
              <a:rPr lang="en-US" sz="5400" b="1" dirty="0">
                <a:solidFill>
                  <a:schemeClr val="accent1">
                    <a:lumMod val="50000"/>
                  </a:schemeClr>
                </a:solidFill>
              </a:rPr>
              <a:t>s in the Colombian altillanura</a:t>
            </a:r>
            <a:r>
              <a:rPr lang="es-CO" sz="5400" dirty="0">
                <a:solidFill>
                  <a:schemeClr val="accent1">
                    <a:lumMod val="50000"/>
                  </a:schemeClr>
                </a:solidFill>
                <a:effectLst/>
              </a:rPr>
              <a:t> </a:t>
            </a:r>
            <a:endParaRPr lang="es-CO" sz="5400" dirty="0"/>
          </a:p>
        </p:txBody>
      </p:sp>
      <p:sp>
        <p:nvSpPr>
          <p:cNvPr id="3" name="Marcador de contenido 2">
            <a:extLst>
              <a:ext uri="{FF2B5EF4-FFF2-40B4-BE49-F238E27FC236}">
                <a16:creationId xmlns:a16="http://schemas.microsoft.com/office/drawing/2014/main" id="{7244F209-F947-B14E-90D1-A011306D4ADB}"/>
              </a:ext>
            </a:extLst>
          </p:cNvPr>
          <p:cNvSpPr>
            <a:spLocks noGrp="1"/>
          </p:cNvSpPr>
          <p:nvPr>
            <p:ph idx="1"/>
          </p:nvPr>
        </p:nvSpPr>
        <p:spPr>
          <a:xfrm>
            <a:off x="1371600" y="2285999"/>
            <a:ext cx="9601200" cy="4075611"/>
          </a:xfrm>
        </p:spPr>
        <p:txBody>
          <a:bodyPr>
            <a:noAutofit/>
          </a:bodyPr>
          <a:lstStyle/>
          <a:p>
            <a:r>
              <a:rPr lang="es-CO" sz="2800" dirty="0"/>
              <a:t>The case of Cargill. </a:t>
            </a:r>
          </a:p>
          <a:p>
            <a:r>
              <a:rPr lang="en-US" sz="2800" dirty="0"/>
              <a:t>CARGILL created 36 smaller shell companies, that acquired 39 former </a:t>
            </a:r>
            <a:r>
              <a:rPr lang="en-US" sz="2800" i="1" dirty="0"/>
              <a:t>Baldíos</a:t>
            </a:r>
            <a:r>
              <a:rPr lang="en-US" sz="2800" dirty="0"/>
              <a:t> in Santa Rosalía, Cumaribo and La primavera municipalities and in Vichada department</a:t>
            </a:r>
            <a:r>
              <a:rPr lang="es-CO" sz="2800" dirty="0">
                <a:effectLst/>
              </a:rPr>
              <a:t> </a:t>
            </a:r>
          </a:p>
          <a:p>
            <a:r>
              <a:rPr lang="en-US" sz="2800" dirty="0"/>
              <a:t>It thereby accumulated 52.575,51 hectares (OXFAM, 2013), without exceeding the Family Agricultural Unit</a:t>
            </a:r>
            <a:r>
              <a:rPr lang="es-CO" sz="2800" dirty="0">
                <a:effectLst/>
              </a:rPr>
              <a:t> </a:t>
            </a:r>
          </a:p>
          <a:p>
            <a:r>
              <a:rPr lang="en-US" sz="2800" dirty="0"/>
              <a:t>CARGILL was recipient of the ICR in ten operations by means of the shell company Colombia Agro, receiving in total COP 23.217.800.000 </a:t>
            </a:r>
            <a:endParaRPr lang="es-CO" sz="2800" dirty="0"/>
          </a:p>
        </p:txBody>
      </p:sp>
    </p:spTree>
    <p:extLst>
      <p:ext uri="{BB962C8B-B14F-4D97-AF65-F5344CB8AC3E}">
        <p14:creationId xmlns:p14="http://schemas.microsoft.com/office/powerpoint/2010/main" val="33789292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6D6500-D202-FB40-BC2A-966532241E71}"/>
              </a:ext>
            </a:extLst>
          </p:cNvPr>
          <p:cNvSpPr>
            <a:spLocks noGrp="1"/>
          </p:cNvSpPr>
          <p:nvPr>
            <p:ph type="title"/>
          </p:nvPr>
        </p:nvSpPr>
        <p:spPr/>
        <p:txBody>
          <a:bodyPr/>
          <a:lstStyle/>
          <a:p>
            <a:r>
              <a:rPr lang="es-CO" dirty="0"/>
              <a:t>Conclusions</a:t>
            </a:r>
          </a:p>
        </p:txBody>
      </p:sp>
      <p:sp>
        <p:nvSpPr>
          <p:cNvPr id="3" name="Marcador de contenido 2">
            <a:extLst>
              <a:ext uri="{FF2B5EF4-FFF2-40B4-BE49-F238E27FC236}">
                <a16:creationId xmlns:a16="http://schemas.microsoft.com/office/drawing/2014/main" id="{43060F03-F4B1-5D45-B207-863ABBEED6DF}"/>
              </a:ext>
            </a:extLst>
          </p:cNvPr>
          <p:cNvSpPr>
            <a:spLocks noGrp="1"/>
          </p:cNvSpPr>
          <p:nvPr>
            <p:ph idx="1"/>
          </p:nvPr>
        </p:nvSpPr>
        <p:spPr/>
        <p:txBody>
          <a:bodyPr>
            <a:normAutofit lnSpcReduction="10000"/>
          </a:bodyPr>
          <a:lstStyle/>
          <a:p>
            <a:r>
              <a:rPr lang="es-CO" sz="3200" dirty="0"/>
              <a:t>Unequal distribution of baldios are the basis of an ongoing unequal land structure.</a:t>
            </a:r>
          </a:p>
          <a:p>
            <a:r>
              <a:rPr lang="es-CO" sz="3200" dirty="0"/>
              <a:t>Salient factors in land grabbing in Colombia: forced displacement and biofuels.</a:t>
            </a:r>
          </a:p>
          <a:p>
            <a:r>
              <a:rPr lang="es-CO" sz="3200" dirty="0"/>
              <a:t>Altillanure subregion as a new agrarian frontier</a:t>
            </a:r>
          </a:p>
          <a:p>
            <a:r>
              <a:rPr lang="es-CO" sz="3200" dirty="0"/>
              <a:t>Colombia meets both primitive accumulation and accumulation by dispossession scenarios.</a:t>
            </a:r>
          </a:p>
          <a:p>
            <a:endParaRPr lang="es-CO" dirty="0"/>
          </a:p>
        </p:txBody>
      </p:sp>
    </p:spTree>
    <p:extLst>
      <p:ext uri="{BB962C8B-B14F-4D97-AF65-F5344CB8AC3E}">
        <p14:creationId xmlns:p14="http://schemas.microsoft.com/office/powerpoint/2010/main" val="12696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B5FF83-0895-694D-A798-6B82F94EF5DA}"/>
              </a:ext>
            </a:extLst>
          </p:cNvPr>
          <p:cNvSpPr>
            <a:spLocks noGrp="1"/>
          </p:cNvSpPr>
          <p:nvPr>
            <p:ph type="title"/>
          </p:nvPr>
        </p:nvSpPr>
        <p:spPr/>
        <p:txBody>
          <a:bodyPr>
            <a:normAutofit/>
          </a:bodyPr>
          <a:lstStyle/>
          <a:p>
            <a:r>
              <a:rPr lang="es-CO" sz="5400">
                <a:solidFill>
                  <a:schemeClr val="accent1">
                    <a:lumMod val="50000"/>
                  </a:schemeClr>
                </a:solidFill>
              </a:rPr>
              <a:t>The concept of Baldíos</a:t>
            </a:r>
          </a:p>
        </p:txBody>
      </p:sp>
      <p:sp>
        <p:nvSpPr>
          <p:cNvPr id="3" name="Marcador de contenido 2">
            <a:extLst>
              <a:ext uri="{FF2B5EF4-FFF2-40B4-BE49-F238E27FC236}">
                <a16:creationId xmlns:a16="http://schemas.microsoft.com/office/drawing/2014/main" id="{1571378B-CAC8-DA4A-A829-1D05FA548928}"/>
              </a:ext>
            </a:extLst>
          </p:cNvPr>
          <p:cNvSpPr>
            <a:spLocks noGrp="1"/>
          </p:cNvSpPr>
          <p:nvPr>
            <p:ph idx="1"/>
          </p:nvPr>
        </p:nvSpPr>
        <p:spPr>
          <a:xfrm>
            <a:off x="1371600" y="1600200"/>
            <a:ext cx="9601200" cy="4762500"/>
          </a:xfrm>
        </p:spPr>
        <p:txBody>
          <a:bodyPr>
            <a:noAutofit/>
          </a:bodyPr>
          <a:lstStyle/>
          <a:p>
            <a:r>
              <a:rPr lang="en-US" sz="3600" dirty="0"/>
              <a:t>These lands are not owned and consequently, belong to the State. (public lands).</a:t>
            </a:r>
          </a:p>
          <a:p>
            <a:r>
              <a:rPr lang="en-US" sz="3600" dirty="0"/>
              <a:t>These lands are intended for use in redistribution programs.</a:t>
            </a:r>
          </a:p>
          <a:p>
            <a:r>
              <a:rPr lang="en-US" sz="3600" dirty="0"/>
              <a:t>the State issues property titles to peasants who have low incomes, lacking other rural lands within the national territory </a:t>
            </a:r>
            <a:endParaRPr lang="es-CO" sz="3600" dirty="0"/>
          </a:p>
        </p:txBody>
      </p:sp>
    </p:spTree>
    <p:extLst>
      <p:ext uri="{BB962C8B-B14F-4D97-AF65-F5344CB8AC3E}">
        <p14:creationId xmlns:p14="http://schemas.microsoft.com/office/powerpoint/2010/main" val="2365234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B548C2-76A7-9149-ABE9-08DE3B8D11A4}"/>
              </a:ext>
            </a:extLst>
          </p:cNvPr>
          <p:cNvSpPr>
            <a:spLocks noGrp="1"/>
          </p:cNvSpPr>
          <p:nvPr>
            <p:ph type="title"/>
          </p:nvPr>
        </p:nvSpPr>
        <p:spPr/>
        <p:txBody>
          <a:bodyPr>
            <a:normAutofit/>
          </a:bodyPr>
          <a:lstStyle/>
          <a:p>
            <a:r>
              <a:rPr lang="es-CO" sz="5400">
                <a:solidFill>
                  <a:schemeClr val="accent1">
                    <a:lumMod val="50000"/>
                  </a:schemeClr>
                </a:solidFill>
              </a:rPr>
              <a:t>The origin of Baldíos</a:t>
            </a:r>
          </a:p>
        </p:txBody>
      </p:sp>
      <p:sp>
        <p:nvSpPr>
          <p:cNvPr id="3" name="Marcador de contenido 2">
            <a:extLst>
              <a:ext uri="{FF2B5EF4-FFF2-40B4-BE49-F238E27FC236}">
                <a16:creationId xmlns:a16="http://schemas.microsoft.com/office/drawing/2014/main" id="{D0E38CA4-37C2-ED4E-B4B5-46FF7064A99B}"/>
              </a:ext>
            </a:extLst>
          </p:cNvPr>
          <p:cNvSpPr>
            <a:spLocks noGrp="1"/>
          </p:cNvSpPr>
          <p:nvPr>
            <p:ph idx="1"/>
          </p:nvPr>
        </p:nvSpPr>
        <p:spPr/>
        <p:txBody>
          <a:bodyPr>
            <a:normAutofit lnSpcReduction="10000"/>
          </a:bodyPr>
          <a:lstStyle/>
          <a:p>
            <a:r>
              <a:rPr lang="en-US" sz="4000" dirty="0"/>
              <a:t>Since the beginnings of the Colombian republic: turning the land into private property</a:t>
            </a:r>
            <a:r>
              <a:rPr lang="es-CO" sz="4000">
                <a:effectLst/>
              </a:rPr>
              <a:t> </a:t>
            </a:r>
            <a:endParaRPr lang="es-CO" sz="4000"/>
          </a:p>
          <a:p>
            <a:r>
              <a:rPr lang="en-US" sz="4000" dirty="0"/>
              <a:t>large expanses of land remained without any ownership. They often became the object of disputes.</a:t>
            </a:r>
          </a:p>
          <a:p>
            <a:pPr marL="0" indent="0">
              <a:buNone/>
            </a:pPr>
            <a:endParaRPr lang="es-CO" sz="4000"/>
          </a:p>
        </p:txBody>
      </p:sp>
    </p:spTree>
    <p:extLst>
      <p:ext uri="{BB962C8B-B14F-4D97-AF65-F5344CB8AC3E}">
        <p14:creationId xmlns:p14="http://schemas.microsoft.com/office/powerpoint/2010/main" val="855045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946577-B3CC-C742-9C14-5CFE2735E632}"/>
              </a:ext>
            </a:extLst>
          </p:cNvPr>
          <p:cNvSpPr>
            <a:spLocks noGrp="1"/>
          </p:cNvSpPr>
          <p:nvPr>
            <p:ph type="title"/>
          </p:nvPr>
        </p:nvSpPr>
        <p:spPr/>
        <p:txBody>
          <a:bodyPr>
            <a:normAutofit/>
          </a:bodyPr>
          <a:lstStyle/>
          <a:p>
            <a:r>
              <a:rPr lang="en-US" sz="5400" dirty="0">
                <a:solidFill>
                  <a:schemeClr val="accent1">
                    <a:lumMod val="50000"/>
                  </a:schemeClr>
                </a:solidFill>
              </a:rPr>
              <a:t>Appropriation methods </a:t>
            </a:r>
            <a:endParaRPr lang="es-CO" sz="5400">
              <a:solidFill>
                <a:schemeClr val="accent1">
                  <a:lumMod val="50000"/>
                </a:schemeClr>
              </a:solidFill>
            </a:endParaRPr>
          </a:p>
        </p:txBody>
      </p:sp>
      <p:sp>
        <p:nvSpPr>
          <p:cNvPr id="3" name="Marcador de contenido 2">
            <a:extLst>
              <a:ext uri="{FF2B5EF4-FFF2-40B4-BE49-F238E27FC236}">
                <a16:creationId xmlns:a16="http://schemas.microsoft.com/office/drawing/2014/main" id="{01EA6BCE-0A11-F546-A489-0F5AB3A899E0}"/>
              </a:ext>
            </a:extLst>
          </p:cNvPr>
          <p:cNvSpPr>
            <a:spLocks noGrp="1"/>
          </p:cNvSpPr>
          <p:nvPr>
            <p:ph idx="1"/>
          </p:nvPr>
        </p:nvSpPr>
        <p:spPr>
          <a:xfrm>
            <a:off x="1371600" y="1562100"/>
            <a:ext cx="9601200" cy="4889500"/>
          </a:xfrm>
        </p:spPr>
        <p:txBody>
          <a:bodyPr>
            <a:normAutofit fontScale="62500" lnSpcReduction="20000"/>
          </a:bodyPr>
          <a:lstStyle/>
          <a:p>
            <a:r>
              <a:rPr lang="en-US" sz="4600" dirty="0"/>
              <a:t>The selling of  </a:t>
            </a:r>
            <a:r>
              <a:rPr lang="en-US" sz="4600" i="1" dirty="0"/>
              <a:t>Baldíos</a:t>
            </a:r>
            <a:r>
              <a:rPr lang="en-US" sz="4600" dirty="0"/>
              <a:t> to pay off public debts</a:t>
            </a:r>
            <a:endParaRPr lang="es-CO" sz="4600" dirty="0"/>
          </a:p>
          <a:p>
            <a:r>
              <a:rPr lang="en-US" sz="4600" dirty="0"/>
              <a:t>The awarding of </a:t>
            </a:r>
            <a:r>
              <a:rPr lang="en-US" sz="4600" i="1" dirty="0"/>
              <a:t>Baldíos</a:t>
            </a:r>
            <a:r>
              <a:rPr lang="en-US" sz="4600" dirty="0"/>
              <a:t> to members of the independentist armies</a:t>
            </a:r>
            <a:endParaRPr lang="es-CO" sz="4600" dirty="0"/>
          </a:p>
          <a:p>
            <a:r>
              <a:rPr lang="en-US" sz="4600" i="1" dirty="0"/>
              <a:t>Baldíos</a:t>
            </a:r>
            <a:r>
              <a:rPr lang="en-US" sz="4600" dirty="0"/>
              <a:t> for immigrants as a reward for populating certain regions.</a:t>
            </a:r>
            <a:endParaRPr lang="es-CO" sz="4600" dirty="0"/>
          </a:p>
          <a:p>
            <a:r>
              <a:rPr lang="en-US" sz="4600" dirty="0"/>
              <a:t>Illegal appropriation of </a:t>
            </a:r>
            <a:r>
              <a:rPr lang="en-US" sz="4600" i="1" dirty="0"/>
              <a:t>Baldíos</a:t>
            </a:r>
            <a:r>
              <a:rPr lang="en-US" sz="4600" dirty="0"/>
              <a:t>. </a:t>
            </a:r>
          </a:p>
          <a:p>
            <a:r>
              <a:rPr lang="en-US" sz="4600" dirty="0"/>
              <a:t>The awarding of </a:t>
            </a:r>
            <a:r>
              <a:rPr lang="en-US" sz="4600" i="1" dirty="0"/>
              <a:t>Baldíos</a:t>
            </a:r>
            <a:r>
              <a:rPr lang="en-US" sz="4600" dirty="0"/>
              <a:t> to foreign companies </a:t>
            </a:r>
          </a:p>
          <a:p>
            <a:r>
              <a:rPr lang="en-US" sz="4600" dirty="0"/>
              <a:t> The appropriation of </a:t>
            </a:r>
            <a:r>
              <a:rPr lang="en-US" sz="4600" i="1" dirty="0"/>
              <a:t>Baldíos</a:t>
            </a:r>
            <a:r>
              <a:rPr lang="en-US" sz="4600" dirty="0"/>
              <a:t> located around swamps or lakes cattle raising. </a:t>
            </a:r>
            <a:endParaRPr lang="es-CO" sz="4600" dirty="0"/>
          </a:p>
          <a:p>
            <a:r>
              <a:rPr lang="en-US" sz="4600" dirty="0"/>
              <a:t>Through violence against black and indigenous peoples. </a:t>
            </a:r>
            <a:endParaRPr lang="es-CO" sz="4600" dirty="0"/>
          </a:p>
          <a:p>
            <a:endParaRPr lang="es-CO" dirty="0"/>
          </a:p>
        </p:txBody>
      </p:sp>
    </p:spTree>
    <p:extLst>
      <p:ext uri="{BB962C8B-B14F-4D97-AF65-F5344CB8AC3E}">
        <p14:creationId xmlns:p14="http://schemas.microsoft.com/office/powerpoint/2010/main" val="3233643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1DF499-1A2D-5645-A60E-E119854AFD76}"/>
              </a:ext>
            </a:extLst>
          </p:cNvPr>
          <p:cNvSpPr>
            <a:spLocks noGrp="1"/>
          </p:cNvSpPr>
          <p:nvPr>
            <p:ph type="title"/>
          </p:nvPr>
        </p:nvSpPr>
        <p:spPr/>
        <p:txBody>
          <a:bodyPr>
            <a:normAutofit/>
          </a:bodyPr>
          <a:lstStyle/>
          <a:p>
            <a:r>
              <a:rPr lang="es-CO" sz="5400">
                <a:solidFill>
                  <a:schemeClr val="accent1">
                    <a:lumMod val="50000"/>
                  </a:schemeClr>
                </a:solidFill>
              </a:rPr>
              <a:t>Origin of land inequality </a:t>
            </a:r>
          </a:p>
        </p:txBody>
      </p:sp>
      <p:sp>
        <p:nvSpPr>
          <p:cNvPr id="3" name="Marcador de contenido 2">
            <a:extLst>
              <a:ext uri="{FF2B5EF4-FFF2-40B4-BE49-F238E27FC236}">
                <a16:creationId xmlns:a16="http://schemas.microsoft.com/office/drawing/2014/main" id="{AFEE4757-6733-3E41-B2F6-14789BD88E26}"/>
              </a:ext>
            </a:extLst>
          </p:cNvPr>
          <p:cNvSpPr>
            <a:spLocks noGrp="1"/>
          </p:cNvSpPr>
          <p:nvPr>
            <p:ph idx="1"/>
          </p:nvPr>
        </p:nvSpPr>
        <p:spPr>
          <a:xfrm>
            <a:off x="838200" y="1825625"/>
            <a:ext cx="10515600" cy="4769728"/>
          </a:xfrm>
        </p:spPr>
        <p:txBody>
          <a:bodyPr>
            <a:noAutofit/>
          </a:bodyPr>
          <a:lstStyle/>
          <a:p>
            <a:r>
              <a:rPr lang="es-CO" sz="3600" dirty="0"/>
              <a:t>Most of these lands were awarded to entrepreneurs and capitalists, whilst settlers obtained the marginal areas. </a:t>
            </a:r>
          </a:p>
          <a:p>
            <a:r>
              <a:rPr lang="es-CO" sz="3600" dirty="0"/>
              <a:t>More important than socioeconomic development, was the influence of large landholders, merchants, politicians and military forces.</a:t>
            </a:r>
          </a:p>
          <a:p>
            <a:r>
              <a:rPr lang="en-US" sz="3600" dirty="0"/>
              <a:t>social structure based on the concept of land intrinsically as a source of wealth, rather than as primarily something to use for cultivation</a:t>
            </a:r>
            <a:r>
              <a:rPr lang="es-CO" sz="3600" dirty="0"/>
              <a:t>.</a:t>
            </a:r>
          </a:p>
        </p:txBody>
      </p:sp>
    </p:spTree>
    <p:extLst>
      <p:ext uri="{BB962C8B-B14F-4D97-AF65-F5344CB8AC3E}">
        <p14:creationId xmlns:p14="http://schemas.microsoft.com/office/powerpoint/2010/main" val="4276008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436472-F20A-814C-A7EF-33E4EE4B29CB}"/>
              </a:ext>
            </a:extLst>
          </p:cNvPr>
          <p:cNvSpPr>
            <a:spLocks noGrp="1"/>
          </p:cNvSpPr>
          <p:nvPr>
            <p:ph type="title"/>
          </p:nvPr>
        </p:nvSpPr>
        <p:spPr/>
        <p:txBody>
          <a:bodyPr>
            <a:normAutofit/>
          </a:bodyPr>
          <a:lstStyle/>
          <a:p>
            <a:r>
              <a:rPr lang="es-CO" sz="5400" dirty="0">
                <a:solidFill>
                  <a:schemeClr val="accent1">
                    <a:lumMod val="50000"/>
                  </a:schemeClr>
                </a:solidFill>
              </a:rPr>
              <a:t>The Baldíos regulation </a:t>
            </a:r>
          </a:p>
        </p:txBody>
      </p:sp>
      <p:sp>
        <p:nvSpPr>
          <p:cNvPr id="3" name="Marcador de contenido 2">
            <a:extLst>
              <a:ext uri="{FF2B5EF4-FFF2-40B4-BE49-F238E27FC236}">
                <a16:creationId xmlns:a16="http://schemas.microsoft.com/office/drawing/2014/main" id="{742E3A0C-2C54-DF45-94F5-36E8AE120E74}"/>
              </a:ext>
            </a:extLst>
          </p:cNvPr>
          <p:cNvSpPr>
            <a:spLocks noGrp="1"/>
          </p:cNvSpPr>
          <p:nvPr>
            <p:ph idx="1"/>
          </p:nvPr>
        </p:nvSpPr>
        <p:spPr>
          <a:xfrm>
            <a:off x="1371600" y="1663700"/>
            <a:ext cx="9601200" cy="4572000"/>
          </a:xfrm>
        </p:spPr>
        <p:txBody>
          <a:bodyPr>
            <a:noAutofit/>
          </a:bodyPr>
          <a:lstStyle/>
          <a:p>
            <a:r>
              <a:rPr lang="en-US" sz="3200" dirty="0"/>
              <a:t>According to the Colombian Constitution of 1991.</a:t>
            </a:r>
          </a:p>
          <a:p>
            <a:r>
              <a:rPr lang="en-US" sz="3200" i="1" dirty="0"/>
              <a:t>Baldíos</a:t>
            </a:r>
            <a:r>
              <a:rPr lang="en-US" sz="3200" dirty="0"/>
              <a:t> may only be acquired by means of titles issued by the state, now represented by the National Agency of Lands</a:t>
            </a:r>
            <a:endParaRPr lang="es-CO" sz="3200" dirty="0"/>
          </a:p>
          <a:p>
            <a:r>
              <a:rPr lang="en-US" sz="3200" dirty="0"/>
              <a:t>Beneficiaries must have a patrimony up to 250 legal minimum monthly wages and cannot be owners of any other rural land in the country.</a:t>
            </a:r>
          </a:p>
          <a:p>
            <a:r>
              <a:rPr lang="en-US" sz="3200" dirty="0"/>
              <a:t>purchasing contracts will be considered illegal if a property that exceeds the Family Agricultural Unit is formed</a:t>
            </a:r>
            <a:endParaRPr lang="es-CO" sz="3200" dirty="0"/>
          </a:p>
        </p:txBody>
      </p:sp>
    </p:spTree>
    <p:extLst>
      <p:ext uri="{BB962C8B-B14F-4D97-AF65-F5344CB8AC3E}">
        <p14:creationId xmlns:p14="http://schemas.microsoft.com/office/powerpoint/2010/main" val="3273684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DE1212-D743-8543-B7F5-893D755DACB4}"/>
              </a:ext>
            </a:extLst>
          </p:cNvPr>
          <p:cNvSpPr>
            <a:spLocks noGrp="1"/>
          </p:cNvSpPr>
          <p:nvPr>
            <p:ph type="title"/>
          </p:nvPr>
        </p:nvSpPr>
        <p:spPr/>
        <p:txBody>
          <a:bodyPr/>
          <a:lstStyle/>
          <a:p>
            <a:r>
              <a:rPr lang="es-CO" dirty="0"/>
              <a:t>BALDÍOS IN COLOMBIA</a:t>
            </a:r>
          </a:p>
        </p:txBody>
      </p:sp>
      <p:pic>
        <p:nvPicPr>
          <p:cNvPr id="4" name="Marcador de contenido 3">
            <a:extLst>
              <a:ext uri="{FF2B5EF4-FFF2-40B4-BE49-F238E27FC236}">
                <a16:creationId xmlns:a16="http://schemas.microsoft.com/office/drawing/2014/main" id="{72C00D5F-CFFD-224E-AF95-F013A9323BF1}"/>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59200" y="1524000"/>
            <a:ext cx="5626100" cy="4813300"/>
          </a:xfrm>
          <a:prstGeom prst="rect">
            <a:avLst/>
          </a:prstGeom>
          <a:noFill/>
          <a:ln>
            <a:noFill/>
          </a:ln>
        </p:spPr>
      </p:pic>
    </p:spTree>
    <p:extLst>
      <p:ext uri="{BB962C8B-B14F-4D97-AF65-F5344CB8AC3E}">
        <p14:creationId xmlns:p14="http://schemas.microsoft.com/office/powerpoint/2010/main" val="255885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49FBED-404F-504E-A719-7B75DE868C0F}"/>
              </a:ext>
            </a:extLst>
          </p:cNvPr>
          <p:cNvSpPr>
            <a:spLocks noGrp="1"/>
          </p:cNvSpPr>
          <p:nvPr>
            <p:ph type="title"/>
          </p:nvPr>
        </p:nvSpPr>
        <p:spPr/>
        <p:txBody>
          <a:bodyPr/>
          <a:lstStyle/>
          <a:p>
            <a:r>
              <a:rPr lang="es-CO">
                <a:solidFill>
                  <a:schemeClr val="accent1">
                    <a:lumMod val="50000"/>
                  </a:schemeClr>
                </a:solidFill>
              </a:rPr>
              <a:t>land grabbing in Colombia</a:t>
            </a:r>
          </a:p>
        </p:txBody>
      </p:sp>
      <p:sp>
        <p:nvSpPr>
          <p:cNvPr id="3" name="Marcador de contenido 2">
            <a:extLst>
              <a:ext uri="{FF2B5EF4-FFF2-40B4-BE49-F238E27FC236}">
                <a16:creationId xmlns:a16="http://schemas.microsoft.com/office/drawing/2014/main" id="{CB321425-D8ED-D243-B5DB-F7726F0B34A3}"/>
              </a:ext>
            </a:extLst>
          </p:cNvPr>
          <p:cNvSpPr>
            <a:spLocks noGrp="1"/>
          </p:cNvSpPr>
          <p:nvPr>
            <p:ph idx="1"/>
          </p:nvPr>
        </p:nvSpPr>
        <p:spPr/>
        <p:txBody>
          <a:bodyPr>
            <a:normAutofit fontScale="92500" lnSpcReduction="10000"/>
          </a:bodyPr>
          <a:lstStyle/>
          <a:p>
            <a:r>
              <a:rPr lang="es-ES" sz="3600" dirty="0"/>
              <a:t>Land grabbing entails acquisition or control of lands with the specific purpose of carrying out large-scale projects according to the needs of capitalism</a:t>
            </a:r>
          </a:p>
          <a:p>
            <a:r>
              <a:rPr lang="es-ES" sz="3600" dirty="0"/>
              <a:t>today, for example, there is a strong demand for biofuels, mining and infrastructure</a:t>
            </a:r>
          </a:p>
          <a:p>
            <a:r>
              <a:rPr lang="es-ES" sz="3600" dirty="0"/>
              <a:t>Land grabbing and crisis</a:t>
            </a:r>
            <a:endParaRPr lang="es-CO" sz="3600" dirty="0"/>
          </a:p>
        </p:txBody>
      </p:sp>
    </p:spTree>
    <p:extLst>
      <p:ext uri="{BB962C8B-B14F-4D97-AF65-F5344CB8AC3E}">
        <p14:creationId xmlns:p14="http://schemas.microsoft.com/office/powerpoint/2010/main" val="3094823353"/>
      </p:ext>
    </p:extLst>
  </p:cSld>
  <p:clrMapOvr>
    <a:masterClrMapping/>
  </p:clrMapOvr>
</p:sld>
</file>

<file path=ppt/theme/theme1.xml><?xml version="1.0" encoding="utf-8"?>
<a:theme xmlns:a="http://schemas.openxmlformats.org/drawingml/2006/main" name="Recorte">
  <a:themeElements>
    <a:clrScheme name="Recorte">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Recorte">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ecort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{C1825D03-F578-524F-9D01-281C9709CB7C}tf10001072</Template>
  <TotalTime>884</TotalTime>
  <Words>1047</Words>
  <Application>Microsoft Macintosh PowerPoint</Application>
  <PresentationFormat>Panorámica</PresentationFormat>
  <Paragraphs>83</Paragraphs>
  <Slides>23</Slides>
  <Notes>0</Notes>
  <HiddenSlides>0</HiddenSlides>
  <MMClips>0</MMClips>
  <ScaleCrop>false</ScaleCrop>
  <HeadingPairs>
    <vt:vector size="6" baseType="variant">
      <vt:variant>
        <vt:lpstr>Fuentes usadas</vt:lpstr>
      </vt:variant>
      <vt:variant>
        <vt:i4>1</vt:i4>
      </vt:variant>
      <vt:variant>
        <vt:lpstr>Tema</vt:lpstr>
      </vt:variant>
      <vt:variant>
        <vt:i4>1</vt:i4>
      </vt:variant>
      <vt:variant>
        <vt:lpstr>Títulos de diapositiva</vt:lpstr>
      </vt:variant>
      <vt:variant>
        <vt:i4>23</vt:i4>
      </vt:variant>
    </vt:vector>
  </HeadingPairs>
  <TitlesOfParts>
    <vt:vector size="25" baseType="lpstr">
      <vt:lpstr>Franklin Gothic Book</vt:lpstr>
      <vt:lpstr>Recorte</vt:lpstr>
      <vt:lpstr>Land grabbing in the Colombian Altillanura </vt:lpstr>
      <vt:lpstr>Key concepts</vt:lpstr>
      <vt:lpstr>The concept of Baldíos</vt:lpstr>
      <vt:lpstr>The origin of Baldíos</vt:lpstr>
      <vt:lpstr>Appropriation methods </vt:lpstr>
      <vt:lpstr>Origin of land inequality </vt:lpstr>
      <vt:lpstr>The Baldíos regulation </vt:lpstr>
      <vt:lpstr>BALDÍOS IN COLOMBIA</vt:lpstr>
      <vt:lpstr>land grabbing in Colombia</vt:lpstr>
      <vt:lpstr>Current situation of biofuels in Colombia </vt:lpstr>
      <vt:lpstr>Current situation of biofuels in Colombia </vt:lpstr>
      <vt:lpstr>Forced displacement and dispossession </vt:lpstr>
      <vt:lpstr>Forced displacement and dispossession </vt:lpstr>
      <vt:lpstr>The Altillanura subregion</vt:lpstr>
      <vt:lpstr>The Altillanura subregion</vt:lpstr>
      <vt:lpstr>Commodities in Colombia</vt:lpstr>
      <vt:lpstr>Commodities in Colombia</vt:lpstr>
      <vt:lpstr>The development model of Altillanura </vt:lpstr>
      <vt:lpstr>forced displacement and dispossession in Altillanura </vt:lpstr>
      <vt:lpstr>Accumulation of baldíos in Altillanura </vt:lpstr>
      <vt:lpstr>Accumulation of baldíos in the Colombian altillanura </vt:lpstr>
      <vt:lpstr>Accumulation of baldíos in the Colombian altillanura </vt:lpstr>
      <vt:lpstr>Conclusions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Land grabbing in the Colombian Altillanura </dc:title>
  <dc:creator>German Torres Mora</dc:creator>
  <cp:lastModifiedBy>German Torres Mora</cp:lastModifiedBy>
  <cp:revision>29</cp:revision>
  <dcterms:created xsi:type="dcterms:W3CDTF">2019-07-04T10:05:03Z</dcterms:created>
  <dcterms:modified xsi:type="dcterms:W3CDTF">2019-07-05T00:49:44Z</dcterms:modified>
</cp:coreProperties>
</file>